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Lst>
  <p:sldSz cx="18288000" cy="10287000"/>
  <p:notesSz cx="6858000" cy="9144000"/>
  <p:embeddedFontLst>
    <p:embeddedFont>
      <p:font typeface="Anonymous Pro" charset="1" panose="02060609030202000504"/>
      <p:regular r:id="rId6"/>
    </p:embeddedFont>
    <p:embeddedFont>
      <p:font typeface="Anonymous Pro Bold" charset="1" panose="02060809030202000504"/>
      <p:regular r:id="rId7"/>
    </p:embeddedFont>
    <p:embeddedFont>
      <p:font typeface="Anonymous Pro Italics" charset="1" panose="02060609030202000504"/>
      <p:regular r:id="rId8"/>
    </p:embeddedFont>
    <p:embeddedFont>
      <p:font typeface="Anonymous Pro Bold Italics" charset="1" panose="020608090302020005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lear Sans" charset="1" panose="020B0503030202020304"/>
      <p:regular r:id="rId14"/>
    </p:embeddedFont>
    <p:embeddedFont>
      <p:font typeface="Clear Sans Bold" charset="1" panose="020B0803030202020304"/>
      <p:regular r:id="rId15"/>
    </p:embeddedFont>
    <p:embeddedFont>
      <p:font typeface="Clear Sans Italics" charset="1" panose="020B0503030202090304"/>
      <p:regular r:id="rId16"/>
    </p:embeddedFont>
    <p:embeddedFont>
      <p:font typeface="Clear Sans Bold Italics" charset="1" panose="020B0803030202090304"/>
      <p:regular r:id="rId17"/>
    </p:embeddedFont>
    <p:embeddedFont>
      <p:font typeface="Clear Sans Thin" charset="1" panose="020B0203030202020304"/>
      <p:regular r:id="rId18"/>
    </p:embeddedFont>
    <p:embeddedFont>
      <p:font typeface="Clear Sans Light" charset="1" panose="020B0303030202020304"/>
      <p:regular r:id="rId19"/>
    </p:embeddedFont>
    <p:embeddedFont>
      <p:font typeface="Clear Sans Medium" charset="1" panose="020B0603030202020304"/>
      <p:regular r:id="rId20"/>
    </p:embeddedFont>
    <p:embeddedFont>
      <p:font typeface="Clear Sans Medium Italics" charset="1" panose="020B0603030202090304"/>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VAF1937vMe8.mp4" Type="http://schemas.openxmlformats.org/officeDocument/2006/relationships/video"/><Relationship Id="rId4" Target="../media/VAF1937vMe8.mp4" Type="http://schemas.microsoft.com/office/2007/relationships/media"/></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sp>
        <p:nvSpPr>
          <p:cNvPr name="AutoShape 2" id="2"/>
          <p:cNvSpPr/>
          <p:nvPr/>
        </p:nvSpPr>
        <p:spPr>
          <a:xfrm rot="0">
            <a:off x="1028700" y="9220200"/>
            <a:ext cx="12490239" cy="0"/>
          </a:xfrm>
          <a:prstGeom prst="line">
            <a:avLst/>
          </a:prstGeom>
          <a:ln cap="flat" w="38100">
            <a:solidFill>
              <a:srgbClr val="000000"/>
            </a:solidFill>
            <a:prstDash val="solid"/>
            <a:headEnd type="none" len="sm" w="sm"/>
            <a:tailEnd type="none" len="sm" w="sm"/>
          </a:ln>
        </p:spPr>
      </p:sp>
      <p:sp>
        <p:nvSpPr>
          <p:cNvPr name="AutoShape 3" id="3"/>
          <p:cNvSpPr/>
          <p:nvPr/>
        </p:nvSpPr>
        <p:spPr>
          <a:xfrm rot="0">
            <a:off x="5220983" y="990600"/>
            <a:ext cx="12038317" cy="0"/>
          </a:xfrm>
          <a:prstGeom prst="line">
            <a:avLst/>
          </a:prstGeom>
          <a:ln cap="flat" w="38100">
            <a:solidFill>
              <a:srgbClr val="000000"/>
            </a:solidFill>
            <a:prstDash val="solid"/>
            <a:headEnd type="none" len="sm" w="sm"/>
            <a:tailEnd type="none" len="sm" w="sm"/>
          </a:ln>
        </p:spPr>
      </p:sp>
      <p:sp>
        <p:nvSpPr>
          <p:cNvPr name="AutoShape 4" id="4"/>
          <p:cNvSpPr/>
          <p:nvPr/>
        </p:nvSpPr>
        <p:spPr>
          <a:xfrm rot="-5400000">
            <a:off x="-36987" y="8164038"/>
            <a:ext cx="2131373" cy="0"/>
          </a:xfrm>
          <a:prstGeom prst="line">
            <a:avLst/>
          </a:prstGeom>
          <a:ln cap="flat" w="38100">
            <a:solidFill>
              <a:srgbClr val="000000"/>
            </a:solidFill>
            <a:prstDash val="solid"/>
            <a:headEnd type="none" len="sm" w="sm"/>
            <a:tailEnd type="none" len="sm" w="sm"/>
          </a:ln>
        </p:spPr>
      </p:sp>
      <p:sp>
        <p:nvSpPr>
          <p:cNvPr name="AutoShape 5" id="5"/>
          <p:cNvSpPr/>
          <p:nvPr/>
        </p:nvSpPr>
        <p:spPr>
          <a:xfrm rot="-5400000">
            <a:off x="16193613" y="2037237"/>
            <a:ext cx="2131373"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5400000">
            <a:off x="-1047750" y="-10668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124842" y="4741467"/>
            <a:ext cx="12038317" cy="855827"/>
          </a:xfrm>
          <a:prstGeom prst="rect">
            <a:avLst/>
          </a:prstGeom>
        </p:spPr>
        <p:txBody>
          <a:bodyPr anchor="t" rtlCol="false" tIns="0" lIns="0" bIns="0" rIns="0">
            <a:spAutoFit/>
          </a:bodyPr>
          <a:lstStyle/>
          <a:p>
            <a:pPr algn="ctr">
              <a:lnSpc>
                <a:spcPts val="6577"/>
              </a:lnSpc>
            </a:pPr>
            <a:r>
              <a:rPr lang="en-US" sz="6034" spc="681">
                <a:solidFill>
                  <a:srgbClr val="000000"/>
                </a:solidFill>
                <a:latin typeface="Anonymous Pro Bold"/>
              </a:rPr>
              <a:t>APRESENTAÇÃO TÉCNICA </a:t>
            </a:r>
          </a:p>
        </p:txBody>
      </p:sp>
      <p:sp>
        <p:nvSpPr>
          <p:cNvPr name="TextBox 8" id="8"/>
          <p:cNvSpPr txBox="true"/>
          <p:nvPr/>
        </p:nvSpPr>
        <p:spPr>
          <a:xfrm rot="0">
            <a:off x="2672919" y="5690878"/>
            <a:ext cx="1249023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lear Sans Light"/>
              </a:rPr>
              <a:t>por Erick Santos e Mateus Alves</a:t>
            </a:r>
          </a:p>
        </p:txBody>
      </p:sp>
      <p:sp>
        <p:nvSpPr>
          <p:cNvPr name="Freeform 9" id="9"/>
          <p:cNvSpPr/>
          <p:nvPr/>
        </p:nvSpPr>
        <p:spPr>
          <a:xfrm flipH="false" flipV="false" rot="5400000">
            <a:off x="15716337" y="756195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sp>
        <p:nvSpPr>
          <p:cNvPr name="Freeform 2" id="2"/>
          <p:cNvSpPr/>
          <p:nvPr/>
        </p:nvSpPr>
        <p:spPr>
          <a:xfrm flipH="false" flipV="false" rot="0">
            <a:off x="15201900" y="72390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45999" y="3177540"/>
            <a:ext cx="6040308" cy="3111287"/>
          </a:xfrm>
          <a:prstGeom prst="rect">
            <a:avLst/>
          </a:prstGeom>
        </p:spPr>
        <p:txBody>
          <a:bodyPr anchor="t" rtlCol="false" tIns="0" lIns="0" bIns="0" rIns="0">
            <a:spAutoFit/>
          </a:bodyPr>
          <a:lstStyle/>
          <a:p>
            <a:pPr marL="0" indent="0" lvl="0">
              <a:lnSpc>
                <a:spcPts val="8166"/>
              </a:lnSpc>
              <a:spcBef>
                <a:spcPct val="0"/>
              </a:spcBef>
            </a:pPr>
            <a:r>
              <a:rPr lang="en-US" sz="6805" spc="394">
                <a:solidFill>
                  <a:srgbClr val="000000"/>
                </a:solidFill>
                <a:latin typeface="Clear Sans"/>
              </a:rPr>
              <a:t>TAREFAS NÃO CONCLUIDAS </a:t>
            </a:r>
          </a:p>
        </p:txBody>
      </p:sp>
      <p:sp>
        <p:nvSpPr>
          <p:cNvPr name="TextBox 4" id="4"/>
          <p:cNvSpPr txBox="true"/>
          <p:nvPr/>
        </p:nvSpPr>
        <p:spPr>
          <a:xfrm rot="0">
            <a:off x="8428136" y="2326137"/>
            <a:ext cx="8000343" cy="6075045"/>
          </a:xfrm>
          <a:prstGeom prst="rect">
            <a:avLst/>
          </a:prstGeom>
        </p:spPr>
        <p:txBody>
          <a:bodyPr anchor="t" rtlCol="false" tIns="0" lIns="0" bIns="0" rIns="0">
            <a:spAutoFit/>
          </a:bodyPr>
          <a:lstStyle/>
          <a:p>
            <a:pPr marL="874395" indent="-437197" lvl="1">
              <a:lnSpc>
                <a:spcPts val="8100"/>
              </a:lnSpc>
              <a:buFont typeface="Arial"/>
              <a:buChar char="•"/>
            </a:pPr>
            <a:r>
              <a:rPr lang="en-US" sz="4050">
                <a:solidFill>
                  <a:srgbClr val="000000"/>
                </a:solidFill>
                <a:latin typeface="Clear Sans Thin"/>
              </a:rPr>
              <a:t>Portas:</a:t>
            </a:r>
          </a:p>
          <a:p>
            <a:pPr marL="874395" indent="-437197" lvl="1">
              <a:lnSpc>
                <a:spcPts val="8100"/>
              </a:lnSpc>
              <a:buFont typeface="Arial"/>
              <a:buChar char="•"/>
            </a:pPr>
            <a:r>
              <a:rPr lang="en-US" sz="4050">
                <a:solidFill>
                  <a:srgbClr val="000000"/>
                </a:solidFill>
                <a:latin typeface="Clear Sans Thin"/>
              </a:rPr>
              <a:t>Loja:</a:t>
            </a:r>
          </a:p>
          <a:p>
            <a:pPr marL="874395" indent="-437197" lvl="1">
              <a:lnSpc>
                <a:spcPts val="8100"/>
              </a:lnSpc>
              <a:buFont typeface="Arial"/>
              <a:buChar char="•"/>
            </a:pPr>
            <a:r>
              <a:rPr lang="en-US" sz="4050">
                <a:solidFill>
                  <a:srgbClr val="000000"/>
                </a:solidFill>
                <a:latin typeface="Clear Sans Thin"/>
              </a:rPr>
              <a:t>Plataformas:</a:t>
            </a:r>
          </a:p>
          <a:p>
            <a:pPr marL="874395" indent="-437197" lvl="1">
              <a:lnSpc>
                <a:spcPts val="8100"/>
              </a:lnSpc>
              <a:buFont typeface="Arial"/>
              <a:buChar char="•"/>
            </a:pPr>
            <a:r>
              <a:rPr lang="en-US" sz="4050">
                <a:solidFill>
                  <a:srgbClr val="000000"/>
                </a:solidFill>
                <a:latin typeface="Clear Sans Thin"/>
              </a:rPr>
              <a:t>Animações de batalha:</a:t>
            </a:r>
          </a:p>
          <a:p>
            <a:pPr marL="874395" indent="-437197" lvl="1">
              <a:lnSpc>
                <a:spcPts val="8100"/>
              </a:lnSpc>
              <a:buFont typeface="Arial"/>
              <a:buChar char="•"/>
            </a:pPr>
            <a:r>
              <a:rPr lang="en-US" sz="4050">
                <a:solidFill>
                  <a:srgbClr val="000000"/>
                </a:solidFill>
                <a:latin typeface="Clear Sans Thin"/>
              </a:rPr>
              <a:t>Destruição de cenário:</a:t>
            </a:r>
          </a:p>
          <a:p>
            <a:pPr marL="874395" indent="-437197" lvl="1">
              <a:lnSpc>
                <a:spcPts val="8100"/>
              </a:lnSpc>
              <a:buFont typeface="Arial"/>
              <a:buChar char="•"/>
            </a:pPr>
            <a:r>
              <a:rPr lang="en-US" sz="4050">
                <a:solidFill>
                  <a:srgbClr val="000000"/>
                </a:solidFill>
                <a:latin typeface="Clear Sans Thin"/>
              </a:rPr>
              <a:t>75% concluído </a:t>
            </a:r>
          </a:p>
        </p:txBody>
      </p:sp>
      <p:sp>
        <p:nvSpPr>
          <p:cNvPr name="AutoShape 5" id="5"/>
          <p:cNvSpPr/>
          <p:nvPr/>
        </p:nvSpPr>
        <p:spPr>
          <a:xfrm rot="5400000">
            <a:off x="-4972522" y="3239142"/>
            <a:ext cx="12038317" cy="0"/>
          </a:xfrm>
          <a:prstGeom prst="line">
            <a:avLst/>
          </a:prstGeom>
          <a:ln cap="flat" w="38100">
            <a:solidFill>
              <a:srgbClr val="000000"/>
            </a:solidFill>
            <a:prstDash val="solid"/>
            <a:headEnd type="none" len="sm" w="sm"/>
            <a:tailEnd type="none" len="sm" w="sm"/>
          </a:ln>
        </p:spPr>
      </p:sp>
      <p:sp>
        <p:nvSpPr>
          <p:cNvPr name="AutoShape 6" id="6"/>
          <p:cNvSpPr/>
          <p:nvPr/>
        </p:nvSpPr>
        <p:spPr>
          <a:xfrm rot="0">
            <a:off x="1027587" y="9258300"/>
            <a:ext cx="2131373"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grpSp>
        <p:nvGrpSpPr>
          <p:cNvPr name="Group 2" id="2"/>
          <p:cNvGrpSpPr/>
          <p:nvPr/>
        </p:nvGrpSpPr>
        <p:grpSpPr>
          <a:xfrm rot="0">
            <a:off x="8315739" y="0"/>
            <a:ext cx="9972261" cy="10287000"/>
            <a:chOff x="0" y="0"/>
            <a:chExt cx="13296348" cy="13716000"/>
          </a:xfrm>
        </p:grpSpPr>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529" t="0" r="1529" b="0"/>
            <a:stretch>
              <a:fillRect/>
            </a:stretch>
          </p:blipFill>
          <p:spPr>
            <a:xfrm flipH="false" flipV="false">
              <a:off x="0" y="0"/>
              <a:ext cx="13296348" cy="13716000"/>
            </a:xfrm>
            <a:prstGeom prst="rect">
              <a:avLst/>
            </a:prstGeom>
          </p:spPr>
        </p:pic>
      </p:grpSp>
      <p:sp>
        <p:nvSpPr>
          <p:cNvPr name="AutoShape 4" id="4"/>
          <p:cNvSpPr/>
          <p:nvPr/>
        </p:nvSpPr>
        <p:spPr>
          <a:xfrm rot="-10800000">
            <a:off x="1047807" y="1028700"/>
            <a:ext cx="1763453" cy="0"/>
          </a:xfrm>
          <a:prstGeom prst="line">
            <a:avLst/>
          </a:prstGeom>
          <a:ln cap="flat" w="38100">
            <a:solidFill>
              <a:srgbClr val="000000"/>
            </a:solidFill>
            <a:prstDash val="solid"/>
            <a:headEnd type="none" len="sm" w="sm"/>
            <a:tailEnd type="none" len="sm" w="sm"/>
          </a:ln>
        </p:spPr>
      </p:sp>
      <p:sp>
        <p:nvSpPr>
          <p:cNvPr name="AutoShape 5" id="5"/>
          <p:cNvSpPr/>
          <p:nvPr/>
        </p:nvSpPr>
        <p:spPr>
          <a:xfrm rot="5399866">
            <a:off x="311309" y="1746121"/>
            <a:ext cx="1472940" cy="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1310937" y="4391601"/>
            <a:ext cx="5926667" cy="1437122"/>
          </a:xfrm>
          <a:prstGeom prst="rect">
            <a:avLst/>
          </a:prstGeom>
        </p:spPr>
        <p:txBody>
          <a:bodyPr anchor="t" rtlCol="false" tIns="0" lIns="0" bIns="0" rIns="0">
            <a:spAutoFit/>
          </a:bodyPr>
          <a:lstStyle/>
          <a:p>
            <a:pPr algn="l" marL="0" indent="0" lvl="0">
              <a:lnSpc>
                <a:spcPts val="3896"/>
              </a:lnSpc>
              <a:spcBef>
                <a:spcPct val="0"/>
              </a:spcBef>
            </a:pPr>
            <a:r>
              <a:rPr lang="en-US" sz="2597">
                <a:solidFill>
                  <a:srgbClr val="000000"/>
                </a:solidFill>
                <a:latin typeface="Clear Sans Thin"/>
              </a:rPr>
              <a:t>Produto se encontra num estado usual, atingiu seu valor. Estando pronto para o uso, mas deverá receber atualizações;</a:t>
            </a:r>
          </a:p>
        </p:txBody>
      </p:sp>
      <p:sp>
        <p:nvSpPr>
          <p:cNvPr name="TextBox 7" id="7"/>
          <p:cNvSpPr txBox="true"/>
          <p:nvPr/>
        </p:nvSpPr>
        <p:spPr>
          <a:xfrm rot="0">
            <a:off x="1310937" y="1260906"/>
            <a:ext cx="5532090" cy="1743075"/>
          </a:xfrm>
          <a:prstGeom prst="rect">
            <a:avLst/>
          </a:prstGeom>
        </p:spPr>
        <p:txBody>
          <a:bodyPr anchor="t" rtlCol="false" tIns="0" lIns="0" bIns="0" rIns="0">
            <a:spAutoFit/>
          </a:bodyPr>
          <a:lstStyle/>
          <a:p>
            <a:pPr algn="l" marL="0" indent="0" lvl="0">
              <a:lnSpc>
                <a:spcPts val="6840"/>
              </a:lnSpc>
              <a:spcBef>
                <a:spcPct val="0"/>
              </a:spcBef>
            </a:pPr>
            <a:r>
              <a:rPr lang="en-US" sz="5700" spc="330">
                <a:solidFill>
                  <a:srgbClr val="000000"/>
                </a:solidFill>
                <a:latin typeface="Anonymous Pro Bold"/>
              </a:rPr>
              <a:t>AVALIAÇÃO DO PRODUTO</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grpSp>
        <p:nvGrpSpPr>
          <p:cNvPr name="Group 2" id="2"/>
          <p:cNvGrpSpPr/>
          <p:nvPr/>
        </p:nvGrpSpPr>
        <p:grpSpPr>
          <a:xfrm rot="0">
            <a:off x="5366179" y="2444332"/>
            <a:ext cx="556274" cy="556274"/>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4" id="4"/>
          <p:cNvGrpSpPr/>
          <p:nvPr/>
        </p:nvGrpSpPr>
        <p:grpSpPr>
          <a:xfrm rot="0">
            <a:off x="5366179" y="3366537"/>
            <a:ext cx="556274" cy="55627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6" id="6"/>
          <p:cNvGrpSpPr/>
          <p:nvPr/>
        </p:nvGrpSpPr>
        <p:grpSpPr>
          <a:xfrm rot="0">
            <a:off x="5366179" y="5210948"/>
            <a:ext cx="556274" cy="55627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8" id="8"/>
          <p:cNvGrpSpPr/>
          <p:nvPr/>
        </p:nvGrpSpPr>
        <p:grpSpPr>
          <a:xfrm rot="0">
            <a:off x="5366179" y="4288743"/>
            <a:ext cx="556274" cy="55627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0" id="10"/>
          <p:cNvGrpSpPr/>
          <p:nvPr/>
        </p:nvGrpSpPr>
        <p:grpSpPr>
          <a:xfrm rot="0">
            <a:off x="5366179" y="6133154"/>
            <a:ext cx="556274" cy="55627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Freeform 12" id="12"/>
          <p:cNvSpPr/>
          <p:nvPr/>
        </p:nvSpPr>
        <p:spPr>
          <a:xfrm flipH="false" flipV="false" rot="0">
            <a:off x="14127816" y="-17418"/>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386365" y="2283026"/>
            <a:ext cx="5276500" cy="689818"/>
          </a:xfrm>
          <a:prstGeom prst="rect">
            <a:avLst/>
          </a:prstGeom>
        </p:spPr>
        <p:txBody>
          <a:bodyPr anchor="t" rtlCol="false" tIns="0" lIns="0" bIns="0" rIns="0">
            <a:spAutoFit/>
          </a:bodyPr>
          <a:lstStyle/>
          <a:p>
            <a:pPr algn="l">
              <a:lnSpc>
                <a:spcPts val="6052"/>
              </a:lnSpc>
            </a:pPr>
            <a:r>
              <a:rPr lang="en-US" sz="3026">
                <a:solidFill>
                  <a:srgbClr val="000000"/>
                </a:solidFill>
                <a:latin typeface="Clear Sans Thin"/>
              </a:rPr>
              <a:t>Código-base (Codebase)</a:t>
            </a:r>
          </a:p>
        </p:txBody>
      </p:sp>
      <p:sp>
        <p:nvSpPr>
          <p:cNvPr name="TextBox 14" id="14"/>
          <p:cNvSpPr txBox="true"/>
          <p:nvPr/>
        </p:nvSpPr>
        <p:spPr>
          <a:xfrm rot="0">
            <a:off x="5447887" y="2440314"/>
            <a:ext cx="392859" cy="478584"/>
          </a:xfrm>
          <a:prstGeom prst="rect">
            <a:avLst/>
          </a:prstGeom>
        </p:spPr>
        <p:txBody>
          <a:bodyPr anchor="t" rtlCol="false" tIns="0" lIns="0" bIns="0" rIns="0">
            <a:spAutoFit/>
          </a:bodyPr>
          <a:lstStyle/>
          <a:p>
            <a:pPr algn="ctr">
              <a:lnSpc>
                <a:spcPts val="4072"/>
              </a:lnSpc>
            </a:pPr>
            <a:r>
              <a:rPr lang="en-US" sz="2594">
                <a:solidFill>
                  <a:srgbClr val="FBF6F3"/>
                </a:solidFill>
                <a:latin typeface="Clear Sans Light"/>
              </a:rPr>
              <a:t>1</a:t>
            </a:r>
          </a:p>
        </p:txBody>
      </p:sp>
      <p:sp>
        <p:nvSpPr>
          <p:cNvPr name="TextBox 15" id="15"/>
          <p:cNvSpPr txBox="true"/>
          <p:nvPr/>
        </p:nvSpPr>
        <p:spPr>
          <a:xfrm rot="0">
            <a:off x="6386365" y="3206837"/>
            <a:ext cx="5276500"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Dependências (Dependencies)</a:t>
            </a:r>
          </a:p>
        </p:txBody>
      </p:sp>
      <p:sp>
        <p:nvSpPr>
          <p:cNvPr name="TextBox 16" id="16"/>
          <p:cNvSpPr txBox="true"/>
          <p:nvPr/>
        </p:nvSpPr>
        <p:spPr>
          <a:xfrm rot="0">
            <a:off x="5447887" y="3362520"/>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2</a:t>
            </a:r>
          </a:p>
        </p:txBody>
      </p:sp>
      <p:sp>
        <p:nvSpPr>
          <p:cNvPr name="TextBox 17" id="17"/>
          <p:cNvSpPr txBox="true"/>
          <p:nvPr/>
        </p:nvSpPr>
        <p:spPr>
          <a:xfrm rot="0">
            <a:off x="6386365" y="5054458"/>
            <a:ext cx="8042891"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Construa, lançe, execute (Build, release, run)</a:t>
            </a:r>
          </a:p>
        </p:txBody>
      </p:sp>
      <p:sp>
        <p:nvSpPr>
          <p:cNvPr name="TextBox 18" id="18"/>
          <p:cNvSpPr txBox="true"/>
          <p:nvPr/>
        </p:nvSpPr>
        <p:spPr>
          <a:xfrm rot="0">
            <a:off x="5447887" y="5206931"/>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4</a:t>
            </a:r>
          </a:p>
        </p:txBody>
      </p:sp>
      <p:sp>
        <p:nvSpPr>
          <p:cNvPr name="TextBox 19" id="19"/>
          <p:cNvSpPr txBox="true"/>
          <p:nvPr/>
        </p:nvSpPr>
        <p:spPr>
          <a:xfrm rot="0">
            <a:off x="6386365" y="4130648"/>
            <a:ext cx="5276500"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Configurações (Config)</a:t>
            </a:r>
          </a:p>
        </p:txBody>
      </p:sp>
      <p:sp>
        <p:nvSpPr>
          <p:cNvPr name="TextBox 20" id="20"/>
          <p:cNvSpPr txBox="true"/>
          <p:nvPr/>
        </p:nvSpPr>
        <p:spPr>
          <a:xfrm rot="0">
            <a:off x="5447887" y="4284725"/>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3</a:t>
            </a:r>
          </a:p>
        </p:txBody>
      </p:sp>
      <p:sp>
        <p:nvSpPr>
          <p:cNvPr name="TextBox 21" id="21"/>
          <p:cNvSpPr txBox="true"/>
          <p:nvPr/>
        </p:nvSpPr>
        <p:spPr>
          <a:xfrm rot="0">
            <a:off x="6386365" y="5978269"/>
            <a:ext cx="6916456"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Dev/Prod semelhantes (Dev/Prod Parity)</a:t>
            </a:r>
          </a:p>
        </p:txBody>
      </p:sp>
      <p:sp>
        <p:nvSpPr>
          <p:cNvPr name="TextBox 22" id="22"/>
          <p:cNvSpPr txBox="true"/>
          <p:nvPr/>
        </p:nvSpPr>
        <p:spPr>
          <a:xfrm rot="0">
            <a:off x="5447887" y="6129136"/>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5</a:t>
            </a:r>
          </a:p>
        </p:txBody>
      </p:sp>
      <p:sp>
        <p:nvSpPr>
          <p:cNvPr name="TextBox 23" id="23"/>
          <p:cNvSpPr txBox="true"/>
          <p:nvPr/>
        </p:nvSpPr>
        <p:spPr>
          <a:xfrm rot="0">
            <a:off x="3430105" y="241883"/>
            <a:ext cx="9665405" cy="786817"/>
          </a:xfrm>
          <a:prstGeom prst="rect">
            <a:avLst/>
          </a:prstGeom>
        </p:spPr>
        <p:txBody>
          <a:bodyPr anchor="t" rtlCol="false" tIns="0" lIns="0" bIns="0" rIns="0">
            <a:spAutoFit/>
          </a:bodyPr>
          <a:lstStyle/>
          <a:p>
            <a:pPr algn="ctr" marL="0" indent="0" lvl="0">
              <a:lnSpc>
                <a:spcPts val="6195"/>
              </a:lnSpc>
              <a:spcBef>
                <a:spcPct val="0"/>
              </a:spcBef>
            </a:pPr>
            <a:r>
              <a:rPr lang="en-US" sz="5162" spc="299">
                <a:solidFill>
                  <a:srgbClr val="000000"/>
                </a:solidFill>
                <a:latin typeface="Anonymous Pro Bold"/>
              </a:rPr>
              <a:t> THE TWELVE-FACTOR APP</a:t>
            </a:r>
          </a:p>
        </p:txBody>
      </p:sp>
      <p:sp>
        <p:nvSpPr>
          <p:cNvPr name="Freeform 24" id="24"/>
          <p:cNvSpPr/>
          <p:nvPr/>
        </p:nvSpPr>
        <p:spPr>
          <a:xfrm flipH="true" flipV="true" rot="0">
            <a:off x="0" y="6138222"/>
            <a:ext cx="4160184" cy="4114800"/>
          </a:xfrm>
          <a:custGeom>
            <a:avLst/>
            <a:gdLst/>
            <a:ahLst/>
            <a:cxnLst/>
            <a:rect r="r" b="b" t="t" l="l"/>
            <a:pathLst>
              <a:path h="4114800" w="4160184">
                <a:moveTo>
                  <a:pt x="4160184" y="4114800"/>
                </a:moveTo>
                <a:lnTo>
                  <a:pt x="0" y="4114800"/>
                </a:lnTo>
                <a:lnTo>
                  <a:pt x="0" y="0"/>
                </a:lnTo>
                <a:lnTo>
                  <a:pt x="4160184" y="0"/>
                </a:lnTo>
                <a:lnTo>
                  <a:pt x="4160184"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5" id="25"/>
          <p:cNvGrpSpPr/>
          <p:nvPr/>
        </p:nvGrpSpPr>
        <p:grpSpPr>
          <a:xfrm rot="0">
            <a:off x="5366179" y="6931597"/>
            <a:ext cx="556274" cy="556274"/>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27" id="27"/>
          <p:cNvSpPr txBox="true"/>
          <p:nvPr/>
        </p:nvSpPr>
        <p:spPr>
          <a:xfrm rot="0">
            <a:off x="5447887" y="6927580"/>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a:solidFill>
                  <a:srgbClr val="FBF6F3"/>
                </a:solidFill>
                <a:latin typeface="Clear Sans Light"/>
              </a:rPr>
              <a:t>6</a:t>
            </a:r>
          </a:p>
        </p:txBody>
      </p:sp>
      <p:sp>
        <p:nvSpPr>
          <p:cNvPr name="TextBox 28" id="28"/>
          <p:cNvSpPr txBox="true"/>
          <p:nvPr/>
        </p:nvSpPr>
        <p:spPr>
          <a:xfrm rot="0">
            <a:off x="6386365" y="6750537"/>
            <a:ext cx="5276500"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Logs (Logs):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grpSp>
        <p:nvGrpSpPr>
          <p:cNvPr name="Group 2" id="2"/>
          <p:cNvGrpSpPr/>
          <p:nvPr/>
        </p:nvGrpSpPr>
        <p:grpSpPr>
          <a:xfrm rot="0">
            <a:off x="11737374" y="4307348"/>
            <a:ext cx="4950952" cy="4950952"/>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0CCC9">
                <a:alpha val="80000"/>
              </a:srgbClr>
            </a:solidFill>
          </p:spPr>
        </p:sp>
      </p:grpSp>
      <p:grpSp>
        <p:nvGrpSpPr>
          <p:cNvPr name="Group 4" id="4"/>
          <p:cNvGrpSpPr/>
          <p:nvPr/>
        </p:nvGrpSpPr>
        <p:grpSpPr>
          <a:xfrm rot="0">
            <a:off x="8219626" y="4307348"/>
            <a:ext cx="4950952" cy="495095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0CCC9">
                <a:alpha val="49804"/>
              </a:srgbClr>
            </a:solidFill>
          </p:spPr>
        </p:sp>
      </p:grpSp>
      <p:grpSp>
        <p:nvGrpSpPr>
          <p:cNvPr name="Group 6" id="6"/>
          <p:cNvGrpSpPr/>
          <p:nvPr/>
        </p:nvGrpSpPr>
        <p:grpSpPr>
          <a:xfrm rot="0">
            <a:off x="9921480" y="1278845"/>
            <a:ext cx="4950952" cy="4950952"/>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0CCC9">
                <a:alpha val="80000"/>
              </a:srgbClr>
            </a:solidFill>
          </p:spPr>
        </p:sp>
      </p:grpSp>
      <p:sp>
        <p:nvSpPr>
          <p:cNvPr name="Freeform 8" id="8"/>
          <p:cNvSpPr/>
          <p:nvPr/>
        </p:nvSpPr>
        <p:spPr>
          <a:xfrm flipH="false" flipV="false" rot="0">
            <a:off x="-515742" y="-752186"/>
            <a:ext cx="3561772" cy="3561772"/>
          </a:xfrm>
          <a:custGeom>
            <a:avLst/>
            <a:gdLst/>
            <a:ahLst/>
            <a:cxnLst/>
            <a:rect r="r" b="b" t="t" l="l"/>
            <a:pathLst>
              <a:path h="3561772" w="3561772">
                <a:moveTo>
                  <a:pt x="0" y="0"/>
                </a:moveTo>
                <a:lnTo>
                  <a:pt x="3561772" y="0"/>
                </a:lnTo>
                <a:lnTo>
                  <a:pt x="3561772" y="3561772"/>
                </a:lnTo>
                <a:lnTo>
                  <a:pt x="0" y="3561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3300072" y="6310803"/>
            <a:ext cx="3144718" cy="886893"/>
          </a:xfrm>
          <a:prstGeom prst="rect">
            <a:avLst/>
          </a:prstGeom>
        </p:spPr>
        <p:txBody>
          <a:bodyPr anchor="t" rtlCol="false" tIns="0" lIns="0" bIns="0" rIns="0">
            <a:spAutoFit/>
          </a:bodyPr>
          <a:lstStyle/>
          <a:p>
            <a:pPr algn="ctr" marL="0" indent="0" lvl="0">
              <a:lnSpc>
                <a:spcPts val="3537"/>
              </a:lnSpc>
              <a:spcBef>
                <a:spcPct val="0"/>
              </a:spcBef>
            </a:pPr>
            <a:r>
              <a:rPr lang="en-US" sz="2526" spc="146">
                <a:solidFill>
                  <a:srgbClr val="000000"/>
                </a:solidFill>
                <a:latin typeface="Anonymous Pro Bold"/>
              </a:rPr>
              <a:t>PONTOS POSITIVOS E NEGATIVOS</a:t>
            </a:r>
          </a:p>
        </p:txBody>
      </p:sp>
      <p:sp>
        <p:nvSpPr>
          <p:cNvPr name="TextBox 10" id="10"/>
          <p:cNvSpPr txBox="true"/>
          <p:nvPr/>
        </p:nvSpPr>
        <p:spPr>
          <a:xfrm rot="0">
            <a:off x="8532354" y="6310803"/>
            <a:ext cx="3144718" cy="886893"/>
          </a:xfrm>
          <a:prstGeom prst="rect">
            <a:avLst/>
          </a:prstGeom>
        </p:spPr>
        <p:txBody>
          <a:bodyPr anchor="t" rtlCol="false" tIns="0" lIns="0" bIns="0" rIns="0">
            <a:spAutoFit/>
          </a:bodyPr>
          <a:lstStyle/>
          <a:p>
            <a:pPr algn="ctr" marL="0" indent="0" lvl="0">
              <a:lnSpc>
                <a:spcPts val="3537"/>
              </a:lnSpc>
              <a:spcBef>
                <a:spcPct val="0"/>
              </a:spcBef>
            </a:pPr>
            <a:r>
              <a:rPr lang="en-US" sz="2526" spc="146">
                <a:solidFill>
                  <a:srgbClr val="000000"/>
                </a:solidFill>
                <a:latin typeface="Anonymous Pro Bold"/>
              </a:rPr>
              <a:t>DIVISÃO DAS TAREFAS</a:t>
            </a:r>
          </a:p>
        </p:txBody>
      </p:sp>
      <p:sp>
        <p:nvSpPr>
          <p:cNvPr name="TextBox 11" id="11"/>
          <p:cNvSpPr txBox="true"/>
          <p:nvPr/>
        </p:nvSpPr>
        <p:spPr>
          <a:xfrm rot="0">
            <a:off x="10824596" y="2790226"/>
            <a:ext cx="3144718" cy="886893"/>
          </a:xfrm>
          <a:prstGeom prst="rect">
            <a:avLst/>
          </a:prstGeom>
        </p:spPr>
        <p:txBody>
          <a:bodyPr anchor="t" rtlCol="false" tIns="0" lIns="0" bIns="0" rIns="0">
            <a:spAutoFit/>
          </a:bodyPr>
          <a:lstStyle/>
          <a:p>
            <a:pPr algn="ctr" marL="0" indent="0" lvl="0">
              <a:lnSpc>
                <a:spcPts val="3537"/>
              </a:lnSpc>
              <a:spcBef>
                <a:spcPct val="0"/>
              </a:spcBef>
            </a:pPr>
            <a:r>
              <a:rPr lang="en-US" sz="2526" spc="146">
                <a:solidFill>
                  <a:srgbClr val="000000"/>
                </a:solidFill>
                <a:latin typeface="Anonymous Pro Bold"/>
              </a:rPr>
              <a:t>TRABALHO EM EQUIPE</a:t>
            </a:r>
          </a:p>
        </p:txBody>
      </p:sp>
      <p:sp>
        <p:nvSpPr>
          <p:cNvPr name="TextBox 12" id="12"/>
          <p:cNvSpPr txBox="true"/>
          <p:nvPr/>
        </p:nvSpPr>
        <p:spPr>
          <a:xfrm rot="0">
            <a:off x="167309" y="3434548"/>
            <a:ext cx="8052317" cy="2106338"/>
          </a:xfrm>
          <a:prstGeom prst="rect">
            <a:avLst/>
          </a:prstGeom>
        </p:spPr>
        <p:txBody>
          <a:bodyPr anchor="t" rtlCol="false" tIns="0" lIns="0" bIns="0" rIns="0">
            <a:spAutoFit/>
          </a:bodyPr>
          <a:lstStyle/>
          <a:p>
            <a:pPr marL="0" indent="0" lvl="0">
              <a:lnSpc>
                <a:spcPts val="8217"/>
              </a:lnSpc>
              <a:spcBef>
                <a:spcPct val="0"/>
              </a:spcBef>
            </a:pPr>
            <a:r>
              <a:rPr lang="en-US" sz="6848" spc="397">
                <a:solidFill>
                  <a:srgbClr val="000000"/>
                </a:solidFill>
                <a:latin typeface="Anonymous Pro Bold"/>
              </a:rPr>
              <a:t>EQUIPE DO DESENVOLVIMENTO</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BF6F3"/>
        </a:solidFill>
      </p:bgPr>
    </p:bg>
    <p:spTree>
      <p:nvGrpSpPr>
        <p:cNvPr id="1" name=""/>
        <p:cNvGrpSpPr/>
        <p:nvPr/>
      </p:nvGrpSpPr>
      <p:grpSpPr>
        <a:xfrm>
          <a:off x="0" y="0"/>
          <a:ext cx="0" cy="0"/>
          <a:chOff x="0" y="0"/>
          <a:chExt cx="0" cy="0"/>
        </a:xfrm>
      </p:grpSpPr>
      <p:sp>
        <p:nvSpPr>
          <p:cNvPr name="TextBox 2" id="2"/>
          <p:cNvSpPr txBox="true"/>
          <p:nvPr/>
        </p:nvSpPr>
        <p:spPr>
          <a:xfrm rot="0">
            <a:off x="2155247" y="1335846"/>
            <a:ext cx="13647933" cy="1025197"/>
          </a:xfrm>
          <a:prstGeom prst="rect">
            <a:avLst/>
          </a:prstGeom>
        </p:spPr>
        <p:txBody>
          <a:bodyPr anchor="t" rtlCol="false" tIns="0" lIns="0" bIns="0" rIns="0">
            <a:spAutoFit/>
          </a:bodyPr>
          <a:lstStyle/>
          <a:p>
            <a:pPr algn="ctr" marL="0" indent="0" lvl="0">
              <a:lnSpc>
                <a:spcPts val="8072"/>
              </a:lnSpc>
              <a:spcBef>
                <a:spcPct val="0"/>
              </a:spcBef>
            </a:pPr>
            <a:r>
              <a:rPr lang="en-US" sz="6727" spc="390">
                <a:solidFill>
                  <a:srgbClr val="000000"/>
                </a:solidFill>
                <a:latin typeface="Anonymous Pro Bold"/>
              </a:rPr>
              <a:t>PRODUTO</a:t>
            </a:r>
          </a:p>
        </p:txBody>
      </p:sp>
      <p:sp>
        <p:nvSpPr>
          <p:cNvPr name="TextBox 3" id="3"/>
          <p:cNvSpPr txBox="true"/>
          <p:nvPr/>
        </p:nvSpPr>
        <p:spPr>
          <a:xfrm rot="0">
            <a:off x="1028700" y="2975421"/>
            <a:ext cx="16230600" cy="674371"/>
          </a:xfrm>
          <a:prstGeom prst="rect">
            <a:avLst/>
          </a:prstGeom>
        </p:spPr>
        <p:txBody>
          <a:bodyPr anchor="t" rtlCol="false" tIns="0" lIns="0" bIns="0" rIns="0">
            <a:spAutoFit/>
          </a:bodyPr>
          <a:lstStyle/>
          <a:p>
            <a:pPr algn="ctr" marL="0" indent="0" lvl="0">
              <a:lnSpc>
                <a:spcPts val="5699"/>
              </a:lnSpc>
              <a:spcBef>
                <a:spcPct val="0"/>
              </a:spcBef>
            </a:pPr>
            <a:r>
              <a:rPr lang="en-US" sz="3799">
                <a:solidFill>
                  <a:srgbClr val="000000"/>
                </a:solidFill>
                <a:latin typeface="Clear Sans"/>
              </a:rPr>
              <a:t>MUNDO MATEMÁTICO </a:t>
            </a:r>
          </a:p>
        </p:txBody>
      </p:sp>
      <p:sp>
        <p:nvSpPr>
          <p:cNvPr name="AutoShape 4" id="4"/>
          <p:cNvSpPr/>
          <p:nvPr/>
        </p:nvSpPr>
        <p:spPr>
          <a:xfrm rot="0">
            <a:off x="5797761" y="9258300"/>
            <a:ext cx="12490239"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grpSp>
        <p:nvGrpSpPr>
          <p:cNvPr name="Group 2" id="2"/>
          <p:cNvGrpSpPr/>
          <p:nvPr/>
        </p:nvGrpSpPr>
        <p:grpSpPr>
          <a:xfrm rot="0">
            <a:off x="5995658" y="3819245"/>
            <a:ext cx="556274" cy="556274"/>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4" id="4"/>
          <p:cNvGrpSpPr/>
          <p:nvPr/>
        </p:nvGrpSpPr>
        <p:grpSpPr>
          <a:xfrm rot="0">
            <a:off x="5995658" y="4741450"/>
            <a:ext cx="556274" cy="55627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6" id="6"/>
          <p:cNvGrpSpPr/>
          <p:nvPr/>
        </p:nvGrpSpPr>
        <p:grpSpPr>
          <a:xfrm rot="0">
            <a:off x="5995658" y="6585861"/>
            <a:ext cx="556274" cy="55627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8" id="8"/>
          <p:cNvGrpSpPr/>
          <p:nvPr/>
        </p:nvGrpSpPr>
        <p:grpSpPr>
          <a:xfrm rot="0">
            <a:off x="5995658" y="5663656"/>
            <a:ext cx="556274" cy="55627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0" id="10"/>
          <p:cNvGrpSpPr/>
          <p:nvPr/>
        </p:nvGrpSpPr>
        <p:grpSpPr>
          <a:xfrm rot="0">
            <a:off x="5995658" y="7508067"/>
            <a:ext cx="556274" cy="55627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Freeform 12" id="12"/>
          <p:cNvSpPr/>
          <p:nvPr/>
        </p:nvSpPr>
        <p:spPr>
          <a:xfrm flipH="false" flipV="false" rot="0">
            <a:off x="14127816" y="-17418"/>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015843" y="3657939"/>
            <a:ext cx="5276500" cy="689818"/>
          </a:xfrm>
          <a:prstGeom prst="rect">
            <a:avLst/>
          </a:prstGeom>
        </p:spPr>
        <p:txBody>
          <a:bodyPr anchor="t" rtlCol="false" tIns="0" lIns="0" bIns="0" rIns="0">
            <a:spAutoFit/>
          </a:bodyPr>
          <a:lstStyle/>
          <a:p>
            <a:pPr algn="l">
              <a:lnSpc>
                <a:spcPts val="6052"/>
              </a:lnSpc>
            </a:pPr>
            <a:r>
              <a:rPr lang="en-US" sz="3026">
                <a:solidFill>
                  <a:srgbClr val="000000"/>
                </a:solidFill>
                <a:latin typeface="Clear Sans Thin"/>
              </a:rPr>
              <a:t>Outras metodologia s</a:t>
            </a:r>
          </a:p>
        </p:txBody>
      </p:sp>
      <p:sp>
        <p:nvSpPr>
          <p:cNvPr name="TextBox 14" id="14"/>
          <p:cNvSpPr txBox="true"/>
          <p:nvPr/>
        </p:nvSpPr>
        <p:spPr>
          <a:xfrm rot="0">
            <a:off x="6077365" y="3815227"/>
            <a:ext cx="392859" cy="478584"/>
          </a:xfrm>
          <a:prstGeom prst="rect">
            <a:avLst/>
          </a:prstGeom>
        </p:spPr>
        <p:txBody>
          <a:bodyPr anchor="t" rtlCol="false" tIns="0" lIns="0" bIns="0" rIns="0">
            <a:spAutoFit/>
          </a:bodyPr>
          <a:lstStyle/>
          <a:p>
            <a:pPr algn="ctr">
              <a:lnSpc>
                <a:spcPts val="4072"/>
              </a:lnSpc>
            </a:pPr>
            <a:r>
              <a:rPr lang="en-US" sz="2594">
                <a:solidFill>
                  <a:srgbClr val="FBF6F3"/>
                </a:solidFill>
                <a:latin typeface="Clear Sans Light"/>
              </a:rPr>
              <a:t>1</a:t>
            </a:r>
          </a:p>
        </p:txBody>
      </p:sp>
      <p:sp>
        <p:nvSpPr>
          <p:cNvPr name="TextBox 15" id="15"/>
          <p:cNvSpPr txBox="true"/>
          <p:nvPr/>
        </p:nvSpPr>
        <p:spPr>
          <a:xfrm rot="0">
            <a:off x="7015843" y="4581750"/>
            <a:ext cx="5276500"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Transparência</a:t>
            </a:r>
          </a:p>
        </p:txBody>
      </p:sp>
      <p:sp>
        <p:nvSpPr>
          <p:cNvPr name="TextBox 16" id="16"/>
          <p:cNvSpPr txBox="true"/>
          <p:nvPr/>
        </p:nvSpPr>
        <p:spPr>
          <a:xfrm rot="0">
            <a:off x="6077365" y="4737433"/>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2</a:t>
            </a:r>
          </a:p>
        </p:txBody>
      </p:sp>
      <p:sp>
        <p:nvSpPr>
          <p:cNvPr name="TextBox 17" id="17"/>
          <p:cNvSpPr txBox="true"/>
          <p:nvPr/>
        </p:nvSpPr>
        <p:spPr>
          <a:xfrm rot="0">
            <a:off x="7015843" y="6429372"/>
            <a:ext cx="5276500"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Pontos negativos</a:t>
            </a:r>
          </a:p>
        </p:txBody>
      </p:sp>
      <p:sp>
        <p:nvSpPr>
          <p:cNvPr name="TextBox 18" id="18"/>
          <p:cNvSpPr txBox="true"/>
          <p:nvPr/>
        </p:nvSpPr>
        <p:spPr>
          <a:xfrm rot="0">
            <a:off x="6077365" y="6581844"/>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4</a:t>
            </a:r>
          </a:p>
        </p:txBody>
      </p:sp>
      <p:sp>
        <p:nvSpPr>
          <p:cNvPr name="TextBox 19" id="19"/>
          <p:cNvSpPr txBox="true"/>
          <p:nvPr/>
        </p:nvSpPr>
        <p:spPr>
          <a:xfrm rot="0">
            <a:off x="7015843" y="5505561"/>
            <a:ext cx="5276500"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Pontos positivos </a:t>
            </a:r>
          </a:p>
        </p:txBody>
      </p:sp>
      <p:sp>
        <p:nvSpPr>
          <p:cNvPr name="TextBox 20" id="20"/>
          <p:cNvSpPr txBox="true"/>
          <p:nvPr/>
        </p:nvSpPr>
        <p:spPr>
          <a:xfrm rot="0">
            <a:off x="6077365" y="5659638"/>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3</a:t>
            </a:r>
          </a:p>
        </p:txBody>
      </p:sp>
      <p:sp>
        <p:nvSpPr>
          <p:cNvPr name="TextBox 21" id="21"/>
          <p:cNvSpPr txBox="true"/>
          <p:nvPr/>
        </p:nvSpPr>
        <p:spPr>
          <a:xfrm rot="0">
            <a:off x="7015843" y="7374523"/>
            <a:ext cx="5276500"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Lições aprendidas </a:t>
            </a:r>
          </a:p>
        </p:txBody>
      </p:sp>
      <p:sp>
        <p:nvSpPr>
          <p:cNvPr name="TextBox 22" id="22"/>
          <p:cNvSpPr txBox="true"/>
          <p:nvPr/>
        </p:nvSpPr>
        <p:spPr>
          <a:xfrm rot="0">
            <a:off x="6077365" y="7504049"/>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5</a:t>
            </a:r>
          </a:p>
        </p:txBody>
      </p:sp>
      <p:sp>
        <p:nvSpPr>
          <p:cNvPr name="TextBox 23" id="23"/>
          <p:cNvSpPr txBox="true"/>
          <p:nvPr/>
        </p:nvSpPr>
        <p:spPr>
          <a:xfrm rot="0">
            <a:off x="5059711" y="770448"/>
            <a:ext cx="7232631" cy="1874812"/>
          </a:xfrm>
          <a:prstGeom prst="rect">
            <a:avLst/>
          </a:prstGeom>
        </p:spPr>
        <p:txBody>
          <a:bodyPr anchor="t" rtlCol="false" tIns="0" lIns="0" bIns="0" rIns="0">
            <a:spAutoFit/>
          </a:bodyPr>
          <a:lstStyle/>
          <a:p>
            <a:pPr algn="ctr" marL="0" indent="0" lvl="0">
              <a:lnSpc>
                <a:spcPts val="7381"/>
              </a:lnSpc>
              <a:spcBef>
                <a:spcPct val="0"/>
              </a:spcBef>
            </a:pPr>
            <a:r>
              <a:rPr lang="en-US" sz="6150" spc="356">
                <a:solidFill>
                  <a:srgbClr val="000000"/>
                </a:solidFill>
                <a:latin typeface="Anonymous Pro Bold"/>
              </a:rPr>
              <a:t>SUGESTÕES PARA A DISCIPLINA</a:t>
            </a:r>
          </a:p>
        </p:txBody>
      </p:sp>
      <p:sp>
        <p:nvSpPr>
          <p:cNvPr name="Freeform 24" id="24"/>
          <p:cNvSpPr/>
          <p:nvPr/>
        </p:nvSpPr>
        <p:spPr>
          <a:xfrm flipH="true" flipV="true" rot="0">
            <a:off x="0" y="6138222"/>
            <a:ext cx="4160184" cy="4114800"/>
          </a:xfrm>
          <a:custGeom>
            <a:avLst/>
            <a:gdLst/>
            <a:ahLst/>
            <a:cxnLst/>
            <a:rect r="r" b="b" t="t" l="l"/>
            <a:pathLst>
              <a:path h="4114800" w="4160184">
                <a:moveTo>
                  <a:pt x="4160184" y="4114800"/>
                </a:moveTo>
                <a:lnTo>
                  <a:pt x="0" y="4114800"/>
                </a:lnTo>
                <a:lnTo>
                  <a:pt x="0" y="0"/>
                </a:lnTo>
                <a:lnTo>
                  <a:pt x="4160184" y="0"/>
                </a:lnTo>
                <a:lnTo>
                  <a:pt x="4160184"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sp>
        <p:nvSpPr>
          <p:cNvPr name="Freeform 2" id="2"/>
          <p:cNvSpPr/>
          <p:nvPr/>
        </p:nvSpPr>
        <p:spPr>
          <a:xfrm flipH="false" flipV="false" rot="0">
            <a:off x="-947051" y="6478149"/>
            <a:ext cx="3685701" cy="3685701"/>
          </a:xfrm>
          <a:custGeom>
            <a:avLst/>
            <a:gdLst/>
            <a:ahLst/>
            <a:cxnLst/>
            <a:rect r="r" b="b" t="t" l="l"/>
            <a:pathLst>
              <a:path h="3685701" w="3685701">
                <a:moveTo>
                  <a:pt x="0" y="0"/>
                </a:moveTo>
                <a:lnTo>
                  <a:pt x="3685701" y="0"/>
                </a:lnTo>
                <a:lnTo>
                  <a:pt x="3685701" y="3685701"/>
                </a:lnTo>
                <a:lnTo>
                  <a:pt x="0" y="368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6205" y="377070"/>
            <a:ext cx="3346190" cy="3346190"/>
          </a:xfrm>
          <a:custGeom>
            <a:avLst/>
            <a:gdLst/>
            <a:ahLst/>
            <a:cxnLst/>
            <a:rect r="r" b="b" t="t" l="l"/>
            <a:pathLst>
              <a:path h="3346190" w="3346190">
                <a:moveTo>
                  <a:pt x="0" y="0"/>
                </a:moveTo>
                <a:lnTo>
                  <a:pt x="3346190" y="0"/>
                </a:lnTo>
                <a:lnTo>
                  <a:pt x="3346190" y="3346190"/>
                </a:lnTo>
                <a:lnTo>
                  <a:pt x="0" y="3346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5797761" y="9258300"/>
            <a:ext cx="12490239" cy="0"/>
          </a:xfrm>
          <a:prstGeom prst="line">
            <a:avLst/>
          </a:prstGeom>
          <a:ln cap="flat" w="38100">
            <a:solidFill>
              <a:srgbClr val="000000"/>
            </a:solidFill>
            <a:prstDash val="solid"/>
            <a:headEnd type="none" len="sm" w="sm"/>
            <a:tailEnd type="none" len="sm" w="sm"/>
          </a:ln>
        </p:spPr>
      </p:sp>
      <p:sp>
        <p:nvSpPr>
          <p:cNvPr name="AutoShape 5" id="5"/>
          <p:cNvSpPr/>
          <p:nvPr/>
        </p:nvSpPr>
        <p:spPr>
          <a:xfrm rot="0">
            <a:off x="1066800" y="1009650"/>
            <a:ext cx="12038317" cy="0"/>
          </a:xfrm>
          <a:prstGeom prst="line">
            <a:avLst/>
          </a:prstGeom>
          <a:ln cap="flat" w="38100">
            <a:solidFill>
              <a:srgbClr val="000000"/>
            </a:solidFill>
            <a:prstDash val="solid"/>
            <a:headEnd type="none" len="sm" w="sm"/>
            <a:tailEnd type="none" len="sm" w="sm"/>
          </a:ln>
        </p:spPr>
      </p:sp>
      <p:sp>
        <p:nvSpPr>
          <p:cNvPr name="AutoShape 6" id="6"/>
          <p:cNvSpPr/>
          <p:nvPr/>
        </p:nvSpPr>
        <p:spPr>
          <a:xfrm rot="-5400000">
            <a:off x="-17937" y="2056287"/>
            <a:ext cx="2131373" cy="0"/>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4141772" y="1222901"/>
            <a:ext cx="953838" cy="1021514"/>
          </a:xfrm>
          <a:custGeom>
            <a:avLst/>
            <a:gdLst/>
            <a:ahLst/>
            <a:cxnLst/>
            <a:rect r="r" b="b" t="t" l="l"/>
            <a:pathLst>
              <a:path h="1021514" w="953838">
                <a:moveTo>
                  <a:pt x="0" y="0"/>
                </a:moveTo>
                <a:lnTo>
                  <a:pt x="953839" y="0"/>
                </a:lnTo>
                <a:lnTo>
                  <a:pt x="953839" y="1021513"/>
                </a:lnTo>
                <a:lnTo>
                  <a:pt x="0" y="1021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374880" y="1207065"/>
            <a:ext cx="10128588" cy="1037349"/>
          </a:xfrm>
          <a:prstGeom prst="rect">
            <a:avLst/>
          </a:prstGeom>
        </p:spPr>
        <p:txBody>
          <a:bodyPr anchor="t" rtlCol="false" tIns="0" lIns="0" bIns="0" rIns="0">
            <a:spAutoFit/>
          </a:bodyPr>
          <a:lstStyle/>
          <a:p>
            <a:pPr>
              <a:lnSpc>
                <a:spcPts val="8448"/>
              </a:lnSpc>
            </a:pPr>
            <a:r>
              <a:rPr lang="en-US" sz="6034" spc="349">
                <a:solidFill>
                  <a:srgbClr val="000000"/>
                </a:solidFill>
                <a:latin typeface="Anonymous Pro Bold"/>
              </a:rPr>
              <a:t>IDEIAS </a:t>
            </a:r>
          </a:p>
        </p:txBody>
      </p:sp>
      <p:sp>
        <p:nvSpPr>
          <p:cNvPr name="TextBox 9" id="9"/>
          <p:cNvSpPr txBox="true"/>
          <p:nvPr/>
        </p:nvSpPr>
        <p:spPr>
          <a:xfrm rot="0">
            <a:off x="1249619" y="3823449"/>
            <a:ext cx="15378578" cy="2094277"/>
          </a:xfrm>
          <a:prstGeom prst="rect">
            <a:avLst/>
          </a:prstGeom>
        </p:spPr>
        <p:txBody>
          <a:bodyPr anchor="t" rtlCol="false" tIns="0" lIns="0" bIns="0" rIns="0">
            <a:spAutoFit/>
          </a:bodyPr>
          <a:lstStyle/>
          <a:p>
            <a:pPr algn="just">
              <a:lnSpc>
                <a:spcPts val="3363"/>
              </a:lnSpc>
            </a:pPr>
            <a:r>
              <a:rPr lang="en-US" sz="2402">
                <a:solidFill>
                  <a:srgbClr val="000000"/>
                </a:solidFill>
                <a:latin typeface="Open Sans"/>
              </a:rPr>
              <a:t>Foi discutido o desenvolvimento da problemática relacionada à aprendizagem matemática voltada para escolas de ensino fundamental no Brasil por conta do baixo índice de aprendizado nessa área.</a:t>
            </a:r>
          </a:p>
          <a:p>
            <a:pPr algn="just">
              <a:lnSpc>
                <a:spcPts val="3363"/>
              </a:lnSpc>
            </a:pPr>
            <a:r>
              <a:rPr lang="en-US" sz="2402">
                <a:solidFill>
                  <a:srgbClr val="000000"/>
                </a:solidFill>
                <a:latin typeface="Open Sans"/>
              </a:rPr>
              <a:t> Dessa forma, nossa solução busca ajudar no desenvolvimento do ensino da matemática com auxílio de tecnologia. Portanto, foi desenvolvido um aplicativo para sistemas Android cujos dispositivos alvos serão os aparelhos de TVBOX.</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sp>
        <p:nvSpPr>
          <p:cNvPr name="Freeform 2" id="2"/>
          <p:cNvSpPr/>
          <p:nvPr/>
        </p:nvSpPr>
        <p:spPr>
          <a:xfrm flipH="false" flipV="false" rot="0">
            <a:off x="15201900" y="72390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6637" y="3168015"/>
            <a:ext cx="6857110" cy="1228725"/>
          </a:xfrm>
          <a:prstGeom prst="rect">
            <a:avLst/>
          </a:prstGeom>
        </p:spPr>
        <p:txBody>
          <a:bodyPr anchor="t" rtlCol="false" tIns="0" lIns="0" bIns="0" rIns="0">
            <a:spAutoFit/>
          </a:bodyPr>
          <a:lstStyle/>
          <a:p>
            <a:pPr marL="0" indent="0" lvl="0">
              <a:lnSpc>
                <a:spcPts val="9600"/>
              </a:lnSpc>
              <a:spcBef>
                <a:spcPct val="0"/>
              </a:spcBef>
            </a:pPr>
            <a:r>
              <a:rPr lang="en-US" sz="8000" spc="464">
                <a:solidFill>
                  <a:srgbClr val="000000"/>
                </a:solidFill>
                <a:latin typeface="Anonymous Pro Bold"/>
              </a:rPr>
              <a:t>TECNOLOGIAS</a:t>
            </a:r>
          </a:p>
        </p:txBody>
      </p:sp>
      <p:sp>
        <p:nvSpPr>
          <p:cNvPr name="TextBox 4" id="4"/>
          <p:cNvSpPr txBox="true"/>
          <p:nvPr/>
        </p:nvSpPr>
        <p:spPr>
          <a:xfrm rot="0">
            <a:off x="8428136" y="2326137"/>
            <a:ext cx="8000343" cy="4055745"/>
          </a:xfrm>
          <a:prstGeom prst="rect">
            <a:avLst/>
          </a:prstGeom>
        </p:spPr>
        <p:txBody>
          <a:bodyPr anchor="t" rtlCol="false" tIns="0" lIns="0" bIns="0" rIns="0">
            <a:spAutoFit/>
          </a:bodyPr>
          <a:lstStyle/>
          <a:p>
            <a:pPr marL="874395" indent="-437197" lvl="1">
              <a:lnSpc>
                <a:spcPts val="8100"/>
              </a:lnSpc>
              <a:buFont typeface="Arial"/>
              <a:buChar char="•"/>
            </a:pPr>
            <a:r>
              <a:rPr lang="en-US" sz="4050">
                <a:solidFill>
                  <a:srgbClr val="000000"/>
                </a:solidFill>
                <a:latin typeface="Clear Sans Thin"/>
              </a:rPr>
              <a:t>Game Engine Godot:</a:t>
            </a:r>
          </a:p>
          <a:p>
            <a:pPr marL="874395" indent="-437197" lvl="1">
              <a:lnSpc>
                <a:spcPts val="8100"/>
              </a:lnSpc>
              <a:buFont typeface="Arial"/>
              <a:buChar char="•"/>
            </a:pPr>
            <a:r>
              <a:rPr lang="en-US" sz="4050">
                <a:solidFill>
                  <a:srgbClr val="000000"/>
                </a:solidFill>
                <a:latin typeface="Clear Sans Thin"/>
              </a:rPr>
              <a:t>GitHub e Git</a:t>
            </a:r>
            <a:r>
              <a:rPr lang="en-US" sz="4050">
                <a:solidFill>
                  <a:srgbClr val="000000"/>
                </a:solidFill>
                <a:latin typeface="Clear Sans Thin"/>
              </a:rPr>
              <a:t>:</a:t>
            </a:r>
          </a:p>
          <a:p>
            <a:pPr marL="874395" indent="-437197" lvl="1">
              <a:lnSpc>
                <a:spcPts val="8100"/>
              </a:lnSpc>
              <a:buFont typeface="Arial"/>
              <a:buChar char="•"/>
            </a:pPr>
            <a:r>
              <a:rPr lang="en-US" sz="4050">
                <a:solidFill>
                  <a:srgbClr val="000000"/>
                </a:solidFill>
                <a:latin typeface="Clear Sans Thin"/>
              </a:rPr>
              <a:t>Kanban:</a:t>
            </a:r>
          </a:p>
          <a:p>
            <a:pPr marL="874395" indent="-437197" lvl="1">
              <a:lnSpc>
                <a:spcPts val="8100"/>
              </a:lnSpc>
              <a:buFont typeface="Arial"/>
              <a:buChar char="•"/>
            </a:pPr>
            <a:r>
              <a:rPr lang="en-US" sz="4050">
                <a:solidFill>
                  <a:srgbClr val="000000"/>
                </a:solidFill>
                <a:latin typeface="Clear Sans Thin"/>
              </a:rPr>
              <a:t>Discord:</a:t>
            </a:r>
          </a:p>
        </p:txBody>
      </p:sp>
      <p:sp>
        <p:nvSpPr>
          <p:cNvPr name="AutoShape 5" id="5"/>
          <p:cNvSpPr/>
          <p:nvPr/>
        </p:nvSpPr>
        <p:spPr>
          <a:xfrm rot="5400000">
            <a:off x="-4972522" y="3239142"/>
            <a:ext cx="12038317" cy="0"/>
          </a:xfrm>
          <a:prstGeom prst="line">
            <a:avLst/>
          </a:prstGeom>
          <a:ln cap="flat" w="38100">
            <a:solidFill>
              <a:srgbClr val="000000"/>
            </a:solidFill>
            <a:prstDash val="solid"/>
            <a:headEnd type="none" len="sm" w="sm"/>
            <a:tailEnd type="none" len="sm" w="sm"/>
          </a:ln>
        </p:spPr>
      </p:sp>
      <p:sp>
        <p:nvSpPr>
          <p:cNvPr name="AutoShape 6" id="6"/>
          <p:cNvSpPr/>
          <p:nvPr/>
        </p:nvSpPr>
        <p:spPr>
          <a:xfrm rot="0">
            <a:off x="1027587" y="9258300"/>
            <a:ext cx="2131373"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sp>
        <p:nvSpPr>
          <p:cNvPr name="Freeform 2" id="2"/>
          <p:cNvSpPr/>
          <p:nvPr/>
        </p:nvSpPr>
        <p:spPr>
          <a:xfrm flipH="false" flipV="false" rot="0">
            <a:off x="15914204" y="795130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4972522" y="3239142"/>
            <a:ext cx="12038317" cy="0"/>
          </a:xfrm>
          <a:prstGeom prst="line">
            <a:avLst/>
          </a:prstGeom>
          <a:ln cap="flat" w="38100">
            <a:solidFill>
              <a:srgbClr val="000000"/>
            </a:solidFill>
            <a:prstDash val="solid"/>
            <a:headEnd type="none" len="sm" w="sm"/>
            <a:tailEnd type="none" len="sm" w="sm"/>
          </a:ln>
        </p:spPr>
      </p:sp>
      <p:sp>
        <p:nvSpPr>
          <p:cNvPr name="AutoShape 4" id="4"/>
          <p:cNvSpPr/>
          <p:nvPr/>
        </p:nvSpPr>
        <p:spPr>
          <a:xfrm rot="0">
            <a:off x="1027587" y="9258300"/>
            <a:ext cx="2131373"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7098430" y="684345"/>
            <a:ext cx="3723000" cy="1504712"/>
          </a:xfrm>
          <a:custGeom>
            <a:avLst/>
            <a:gdLst/>
            <a:ahLst/>
            <a:cxnLst/>
            <a:rect r="r" b="b" t="t" l="l"/>
            <a:pathLst>
              <a:path h="1504712" w="3723000">
                <a:moveTo>
                  <a:pt x="0" y="0"/>
                </a:moveTo>
                <a:lnTo>
                  <a:pt x="3722999" y="0"/>
                </a:lnTo>
                <a:lnTo>
                  <a:pt x="3722999" y="1504712"/>
                </a:lnTo>
                <a:lnTo>
                  <a:pt x="0" y="1504712"/>
                </a:lnTo>
                <a:lnTo>
                  <a:pt x="0" y="0"/>
                </a:lnTo>
                <a:close/>
              </a:path>
            </a:pathLst>
          </a:custGeom>
          <a:blipFill>
            <a:blip r:embed="rId4"/>
            <a:stretch>
              <a:fillRect l="0" t="0" r="0" b="0"/>
            </a:stretch>
          </a:blipFill>
        </p:spPr>
      </p:sp>
      <p:sp>
        <p:nvSpPr>
          <p:cNvPr name="TextBox 6" id="6"/>
          <p:cNvSpPr txBox="true"/>
          <p:nvPr/>
        </p:nvSpPr>
        <p:spPr>
          <a:xfrm rot="0">
            <a:off x="1692737" y="813766"/>
            <a:ext cx="8000343" cy="931545"/>
          </a:xfrm>
          <a:prstGeom prst="rect">
            <a:avLst/>
          </a:prstGeom>
        </p:spPr>
        <p:txBody>
          <a:bodyPr anchor="t" rtlCol="false" tIns="0" lIns="0" bIns="0" rIns="0">
            <a:spAutoFit/>
          </a:bodyPr>
          <a:lstStyle/>
          <a:p>
            <a:pPr marL="874395" indent="-437197" lvl="1">
              <a:lnSpc>
                <a:spcPts val="8100"/>
              </a:lnSpc>
              <a:buFont typeface="Arial"/>
              <a:buChar char="•"/>
            </a:pPr>
            <a:r>
              <a:rPr lang="en-US" sz="4050">
                <a:solidFill>
                  <a:srgbClr val="000000"/>
                </a:solidFill>
                <a:latin typeface="Clear Sans Thin"/>
              </a:rPr>
              <a:t>Game engine Godot</a:t>
            </a:r>
          </a:p>
        </p:txBody>
      </p:sp>
      <p:sp>
        <p:nvSpPr>
          <p:cNvPr name="Freeform 7" id="7"/>
          <p:cNvSpPr/>
          <p:nvPr/>
        </p:nvSpPr>
        <p:spPr>
          <a:xfrm flipH="false" flipV="false" rot="0">
            <a:off x="1821094" y="2274443"/>
            <a:ext cx="13619311" cy="6812049"/>
          </a:xfrm>
          <a:custGeom>
            <a:avLst/>
            <a:gdLst/>
            <a:ahLst/>
            <a:cxnLst/>
            <a:rect r="r" b="b" t="t" l="l"/>
            <a:pathLst>
              <a:path h="6812049" w="13619311">
                <a:moveTo>
                  <a:pt x="0" y="0"/>
                </a:moveTo>
                <a:lnTo>
                  <a:pt x="13619311" y="0"/>
                </a:lnTo>
                <a:lnTo>
                  <a:pt x="13619311" y="6812049"/>
                </a:lnTo>
                <a:lnTo>
                  <a:pt x="0" y="6812049"/>
                </a:lnTo>
                <a:lnTo>
                  <a:pt x="0" y="0"/>
                </a:lnTo>
                <a:close/>
              </a:path>
            </a:pathLst>
          </a:custGeom>
          <a:blipFill>
            <a:blip r:embed="rId5"/>
            <a:stretch>
              <a:fillRect l="0" t="-2331" r="-640" b="-2331"/>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sp>
        <p:nvSpPr>
          <p:cNvPr name="Freeform 2" id="2"/>
          <p:cNvSpPr/>
          <p:nvPr/>
        </p:nvSpPr>
        <p:spPr>
          <a:xfrm flipH="false" flipV="false" rot="0">
            <a:off x="15897639" y="798443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4972522" y="3239142"/>
            <a:ext cx="12038317" cy="0"/>
          </a:xfrm>
          <a:prstGeom prst="line">
            <a:avLst/>
          </a:prstGeom>
          <a:ln cap="flat" w="38100">
            <a:solidFill>
              <a:srgbClr val="000000"/>
            </a:solidFill>
            <a:prstDash val="solid"/>
            <a:headEnd type="none" len="sm" w="sm"/>
            <a:tailEnd type="none" len="sm" w="sm"/>
          </a:ln>
        </p:spPr>
      </p:sp>
      <p:sp>
        <p:nvSpPr>
          <p:cNvPr name="AutoShape 4" id="4"/>
          <p:cNvSpPr/>
          <p:nvPr/>
        </p:nvSpPr>
        <p:spPr>
          <a:xfrm rot="0">
            <a:off x="1027587" y="9258300"/>
            <a:ext cx="2131373"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6742043" y="417615"/>
            <a:ext cx="3738722" cy="1511067"/>
          </a:xfrm>
          <a:custGeom>
            <a:avLst/>
            <a:gdLst/>
            <a:ahLst/>
            <a:cxnLst/>
            <a:rect r="r" b="b" t="t" l="l"/>
            <a:pathLst>
              <a:path h="1511067" w="3738722">
                <a:moveTo>
                  <a:pt x="0" y="0"/>
                </a:moveTo>
                <a:lnTo>
                  <a:pt x="3738723" y="0"/>
                </a:lnTo>
                <a:lnTo>
                  <a:pt x="3738723" y="1511067"/>
                </a:lnTo>
                <a:lnTo>
                  <a:pt x="0" y="1511067"/>
                </a:lnTo>
                <a:lnTo>
                  <a:pt x="0" y="0"/>
                </a:lnTo>
                <a:close/>
              </a:path>
            </a:pathLst>
          </a:custGeom>
          <a:blipFill>
            <a:blip r:embed="rId4"/>
            <a:stretch>
              <a:fillRect l="0" t="0" r="0" b="0"/>
            </a:stretch>
          </a:blipFill>
        </p:spPr>
      </p:sp>
      <p:sp>
        <p:nvSpPr>
          <p:cNvPr name="Freeform 6" id="6"/>
          <p:cNvSpPr/>
          <p:nvPr/>
        </p:nvSpPr>
        <p:spPr>
          <a:xfrm flipH="false" flipV="false" rot="0">
            <a:off x="1190737" y="2035414"/>
            <a:ext cx="13907809" cy="7222886"/>
          </a:xfrm>
          <a:custGeom>
            <a:avLst/>
            <a:gdLst/>
            <a:ahLst/>
            <a:cxnLst/>
            <a:rect r="r" b="b" t="t" l="l"/>
            <a:pathLst>
              <a:path h="7222886" w="13907809">
                <a:moveTo>
                  <a:pt x="0" y="0"/>
                </a:moveTo>
                <a:lnTo>
                  <a:pt x="13907809" y="0"/>
                </a:lnTo>
                <a:lnTo>
                  <a:pt x="13907809" y="7222886"/>
                </a:lnTo>
                <a:lnTo>
                  <a:pt x="0" y="7222886"/>
                </a:lnTo>
                <a:lnTo>
                  <a:pt x="0" y="0"/>
                </a:lnTo>
                <a:close/>
              </a:path>
            </a:pathLst>
          </a:custGeom>
          <a:blipFill>
            <a:blip r:embed="rId5"/>
            <a:stretch>
              <a:fillRect l="0" t="-246" r="0" b="-246"/>
            </a:stretch>
          </a:blipFill>
        </p:spPr>
      </p:sp>
      <p:sp>
        <p:nvSpPr>
          <p:cNvPr name="TextBox 7" id="7"/>
          <p:cNvSpPr txBox="true"/>
          <p:nvPr/>
        </p:nvSpPr>
        <p:spPr>
          <a:xfrm rot="0">
            <a:off x="1542703" y="550213"/>
            <a:ext cx="8000343" cy="931545"/>
          </a:xfrm>
          <a:prstGeom prst="rect">
            <a:avLst/>
          </a:prstGeom>
        </p:spPr>
        <p:txBody>
          <a:bodyPr anchor="t" rtlCol="false" tIns="0" lIns="0" bIns="0" rIns="0">
            <a:spAutoFit/>
          </a:bodyPr>
          <a:lstStyle/>
          <a:p>
            <a:pPr marL="874395" indent="-437197" lvl="1">
              <a:lnSpc>
                <a:spcPts val="8100"/>
              </a:lnSpc>
              <a:buFont typeface="Arial"/>
              <a:buChar char="•"/>
            </a:pPr>
            <a:r>
              <a:rPr lang="en-US" sz="4050">
                <a:solidFill>
                  <a:srgbClr val="000000"/>
                </a:solidFill>
                <a:latin typeface="Clear Sans Thin"/>
              </a:rPr>
              <a:t>Game engine Godot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sp>
        <p:nvSpPr>
          <p:cNvPr name="Freeform 2" id="2"/>
          <p:cNvSpPr/>
          <p:nvPr/>
        </p:nvSpPr>
        <p:spPr>
          <a:xfrm flipH="false" flipV="false" rot="0">
            <a:off x="15018366" y="72009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4972522" y="3239142"/>
            <a:ext cx="12038317" cy="0"/>
          </a:xfrm>
          <a:prstGeom prst="line">
            <a:avLst/>
          </a:prstGeom>
          <a:ln cap="flat" w="38100">
            <a:solidFill>
              <a:srgbClr val="000000"/>
            </a:solidFill>
            <a:prstDash val="solid"/>
            <a:headEnd type="none" len="sm" w="sm"/>
            <a:tailEnd type="none" len="sm" w="sm"/>
          </a:ln>
        </p:spPr>
      </p:sp>
      <p:sp>
        <p:nvSpPr>
          <p:cNvPr name="AutoShape 4" id="4"/>
          <p:cNvSpPr/>
          <p:nvPr/>
        </p:nvSpPr>
        <p:spPr>
          <a:xfrm rot="0">
            <a:off x="1027587" y="9258300"/>
            <a:ext cx="2131373" cy="0"/>
          </a:xfrm>
          <a:prstGeom prst="line">
            <a:avLst/>
          </a:prstGeom>
          <a:ln cap="flat" w="38100">
            <a:solidFill>
              <a:srgbClr val="000000"/>
            </a:solidFill>
            <a:prstDash val="solid"/>
            <a:headEnd type="none" len="sm" w="sm"/>
            <a:tailEnd type="none" len="sm" w="sm"/>
          </a:ln>
        </p:spPr>
      </p:sp>
      <p:sp>
        <p:nvSpPr>
          <p:cNvPr name="Freeform 5" id="5"/>
          <p:cNvSpPr/>
          <p:nvPr/>
        </p:nvSpPr>
        <p:spPr>
          <a:xfrm flipH="false" flipV="false" rot="0">
            <a:off x="5307542" y="234508"/>
            <a:ext cx="1815297" cy="1588384"/>
          </a:xfrm>
          <a:custGeom>
            <a:avLst/>
            <a:gdLst/>
            <a:ahLst/>
            <a:cxnLst/>
            <a:rect r="r" b="b" t="t" l="l"/>
            <a:pathLst>
              <a:path h="1588384" w="1815297">
                <a:moveTo>
                  <a:pt x="0" y="0"/>
                </a:moveTo>
                <a:lnTo>
                  <a:pt x="1815296" y="0"/>
                </a:lnTo>
                <a:lnTo>
                  <a:pt x="1815296" y="1588384"/>
                </a:lnTo>
                <a:lnTo>
                  <a:pt x="0" y="15883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36397" y="517967"/>
            <a:ext cx="7342291" cy="1786763"/>
          </a:xfrm>
          <a:prstGeom prst="rect">
            <a:avLst/>
          </a:prstGeom>
        </p:spPr>
        <p:txBody>
          <a:bodyPr anchor="t" rtlCol="false" tIns="0" lIns="0" bIns="0" rIns="0">
            <a:spAutoFit/>
          </a:bodyPr>
          <a:lstStyle/>
          <a:p>
            <a:pPr marL="802473" indent="-401237" lvl="1">
              <a:lnSpc>
                <a:spcPts val="7433"/>
              </a:lnSpc>
              <a:buFont typeface="Arial"/>
              <a:buChar char="•"/>
            </a:pPr>
            <a:r>
              <a:rPr lang="en-US" sz="3716">
                <a:solidFill>
                  <a:srgbClr val="000000"/>
                </a:solidFill>
                <a:latin typeface="Clear Sans Thin"/>
              </a:rPr>
              <a:t>GitHub e Git: </a:t>
            </a:r>
          </a:p>
          <a:p>
            <a:pPr>
              <a:lnSpc>
                <a:spcPts val="7433"/>
              </a:lnSpc>
            </a:pPr>
          </a:p>
        </p:txBody>
      </p:sp>
      <p:sp>
        <p:nvSpPr>
          <p:cNvPr name="TextBox 7" id="7"/>
          <p:cNvSpPr txBox="true"/>
          <p:nvPr/>
        </p:nvSpPr>
        <p:spPr>
          <a:xfrm rot="0">
            <a:off x="1636397" y="4045936"/>
            <a:ext cx="12816334" cy="1472261"/>
          </a:xfrm>
          <a:prstGeom prst="rect">
            <a:avLst/>
          </a:prstGeom>
        </p:spPr>
        <p:txBody>
          <a:bodyPr anchor="t" rtlCol="false" tIns="0" lIns="0" bIns="0" rIns="0">
            <a:spAutoFit/>
          </a:bodyPr>
          <a:lstStyle/>
          <a:p>
            <a:pPr algn="just">
              <a:lnSpc>
                <a:spcPts val="3901"/>
              </a:lnSpc>
            </a:pPr>
            <a:r>
              <a:rPr lang="en-US" sz="2786">
                <a:solidFill>
                  <a:srgbClr val="000000"/>
                </a:solidFill>
                <a:latin typeface="Open Sans"/>
              </a:rPr>
              <a:t>Controla o histórico de alterações de arquivos e principalmente </a:t>
            </a:r>
          </a:p>
          <a:p>
            <a:pPr algn="just">
              <a:lnSpc>
                <a:spcPts val="3901"/>
              </a:lnSpc>
            </a:pPr>
            <a:r>
              <a:rPr lang="en-US" sz="2786">
                <a:solidFill>
                  <a:srgbClr val="000000"/>
                </a:solidFill>
                <a:latin typeface="Open Sans"/>
              </a:rPr>
              <a:t>de projetos como, desenvolvimento de software. </a:t>
            </a:r>
          </a:p>
          <a:p>
            <a:pPr algn="just">
              <a:lnSpc>
                <a:spcPts val="3901"/>
              </a:lnSpc>
            </a:pPr>
            <a:r>
              <a:rPr lang="en-US" sz="2786">
                <a:solidFill>
                  <a:srgbClr val="000000"/>
                </a:solidFill>
                <a:latin typeface="Open Sans"/>
              </a:rPr>
              <a:t>Ele permite mais flexibilidade no fluxo de trabalho, segurança e desempenho.</a:t>
            </a:r>
          </a:p>
        </p:txBody>
      </p:sp>
      <p:sp>
        <p:nvSpPr>
          <p:cNvPr name="Freeform 8" id="8"/>
          <p:cNvSpPr/>
          <p:nvPr/>
        </p:nvSpPr>
        <p:spPr>
          <a:xfrm flipH="false" flipV="false" rot="0">
            <a:off x="15589866" y="-23450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sp>
        <p:nvSpPr>
          <p:cNvPr name="Freeform 2" id="2"/>
          <p:cNvSpPr/>
          <p:nvPr/>
        </p:nvSpPr>
        <p:spPr>
          <a:xfrm flipH="false" flipV="false" rot="0">
            <a:off x="15201900" y="72390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59933" y="-633371"/>
            <a:ext cx="8000343" cy="1960245"/>
          </a:xfrm>
          <a:prstGeom prst="rect">
            <a:avLst/>
          </a:prstGeom>
        </p:spPr>
        <p:txBody>
          <a:bodyPr anchor="t" rtlCol="false" tIns="0" lIns="0" bIns="0" rIns="0">
            <a:spAutoFit/>
          </a:bodyPr>
          <a:lstStyle/>
          <a:p>
            <a:pPr>
              <a:lnSpc>
                <a:spcPts val="8100"/>
              </a:lnSpc>
            </a:pPr>
          </a:p>
          <a:p>
            <a:pPr marL="874395" indent="-437197" lvl="1">
              <a:lnSpc>
                <a:spcPts val="8100"/>
              </a:lnSpc>
              <a:buFont typeface="Arial"/>
              <a:buChar char="•"/>
            </a:pPr>
            <a:r>
              <a:rPr lang="en-US" sz="4050">
                <a:solidFill>
                  <a:srgbClr val="000000"/>
                </a:solidFill>
                <a:latin typeface="Clear Sans Thin"/>
              </a:rPr>
              <a:t>Kanban:</a:t>
            </a:r>
          </a:p>
        </p:txBody>
      </p:sp>
      <p:sp>
        <p:nvSpPr>
          <p:cNvPr name="AutoShape 4" id="4"/>
          <p:cNvSpPr/>
          <p:nvPr/>
        </p:nvSpPr>
        <p:spPr>
          <a:xfrm rot="5400000">
            <a:off x="-4972522" y="3239142"/>
            <a:ext cx="12038317" cy="0"/>
          </a:xfrm>
          <a:prstGeom prst="line">
            <a:avLst/>
          </a:prstGeom>
          <a:ln cap="flat" w="38100">
            <a:solidFill>
              <a:srgbClr val="000000"/>
            </a:solidFill>
            <a:prstDash val="solid"/>
            <a:headEnd type="none" len="sm" w="sm"/>
            <a:tailEnd type="none" len="sm" w="sm"/>
          </a:ln>
        </p:spPr>
      </p:sp>
      <p:sp>
        <p:nvSpPr>
          <p:cNvPr name="AutoShape 5" id="5"/>
          <p:cNvSpPr/>
          <p:nvPr/>
        </p:nvSpPr>
        <p:spPr>
          <a:xfrm rot="0">
            <a:off x="1027587" y="9258300"/>
            <a:ext cx="2131373"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259933" y="1534323"/>
            <a:ext cx="13747721" cy="8259033"/>
          </a:xfrm>
          <a:custGeom>
            <a:avLst/>
            <a:gdLst/>
            <a:ahLst/>
            <a:cxnLst/>
            <a:rect r="r" b="b" t="t" l="l"/>
            <a:pathLst>
              <a:path h="8259033" w="13747721">
                <a:moveTo>
                  <a:pt x="0" y="0"/>
                </a:moveTo>
                <a:lnTo>
                  <a:pt x="13747721" y="0"/>
                </a:lnTo>
                <a:lnTo>
                  <a:pt x="13747721" y="8259034"/>
                </a:lnTo>
                <a:lnTo>
                  <a:pt x="0" y="8259034"/>
                </a:lnTo>
                <a:lnTo>
                  <a:pt x="0" y="0"/>
                </a:lnTo>
                <a:close/>
              </a:path>
            </a:pathLst>
          </a:custGeom>
          <a:blipFill>
            <a:blip r:embed="rId4"/>
            <a:stretch>
              <a:fillRect l="0" t="-5025" r="0" b="-5025"/>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sp>
        <p:nvSpPr>
          <p:cNvPr name="Freeform 2" id="2"/>
          <p:cNvSpPr/>
          <p:nvPr/>
        </p:nvSpPr>
        <p:spPr>
          <a:xfrm flipH="false" flipV="false" rot="0">
            <a:off x="15249280" y="757030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54449" y="-899227"/>
            <a:ext cx="7889551" cy="1927927"/>
          </a:xfrm>
          <a:prstGeom prst="rect">
            <a:avLst/>
          </a:prstGeom>
        </p:spPr>
        <p:txBody>
          <a:bodyPr anchor="t" rtlCol="false" tIns="0" lIns="0" bIns="0" rIns="0">
            <a:spAutoFit/>
          </a:bodyPr>
          <a:lstStyle/>
          <a:p>
            <a:pPr>
              <a:lnSpc>
                <a:spcPts val="7987"/>
              </a:lnSpc>
            </a:pPr>
          </a:p>
          <a:p>
            <a:pPr marL="862286" indent="-431143" lvl="1">
              <a:lnSpc>
                <a:spcPts val="7987"/>
              </a:lnSpc>
              <a:buFont typeface="Arial"/>
              <a:buChar char="•"/>
            </a:pPr>
            <a:r>
              <a:rPr lang="en-US" sz="3993">
                <a:solidFill>
                  <a:srgbClr val="000000"/>
                </a:solidFill>
                <a:latin typeface="Clear Sans Thin"/>
              </a:rPr>
              <a:t>Discord:</a:t>
            </a:r>
          </a:p>
        </p:txBody>
      </p:sp>
      <p:sp>
        <p:nvSpPr>
          <p:cNvPr name="AutoShape 4" id="4"/>
          <p:cNvSpPr/>
          <p:nvPr/>
        </p:nvSpPr>
        <p:spPr>
          <a:xfrm rot="5400000">
            <a:off x="-4972522" y="3239142"/>
            <a:ext cx="12038317" cy="0"/>
          </a:xfrm>
          <a:prstGeom prst="line">
            <a:avLst/>
          </a:prstGeom>
          <a:ln cap="flat" w="38100">
            <a:solidFill>
              <a:srgbClr val="000000"/>
            </a:solidFill>
            <a:prstDash val="solid"/>
            <a:headEnd type="none" len="sm" w="sm"/>
            <a:tailEnd type="none" len="sm" w="sm"/>
          </a:ln>
        </p:spPr>
      </p:sp>
      <p:sp>
        <p:nvSpPr>
          <p:cNvPr name="AutoShape 5" id="5"/>
          <p:cNvSpPr/>
          <p:nvPr/>
        </p:nvSpPr>
        <p:spPr>
          <a:xfrm rot="0">
            <a:off x="1027587" y="9258300"/>
            <a:ext cx="2131373"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254449" y="1343006"/>
            <a:ext cx="14889031" cy="8284698"/>
          </a:xfrm>
          <a:custGeom>
            <a:avLst/>
            <a:gdLst/>
            <a:ahLst/>
            <a:cxnLst/>
            <a:rect r="r" b="b" t="t" l="l"/>
            <a:pathLst>
              <a:path h="8284698" w="14889031">
                <a:moveTo>
                  <a:pt x="0" y="0"/>
                </a:moveTo>
                <a:lnTo>
                  <a:pt x="14889032" y="0"/>
                </a:lnTo>
                <a:lnTo>
                  <a:pt x="14889032" y="8284698"/>
                </a:lnTo>
                <a:lnTo>
                  <a:pt x="0" y="8284698"/>
                </a:lnTo>
                <a:lnTo>
                  <a:pt x="0" y="0"/>
                </a:lnTo>
                <a:close/>
              </a:path>
            </a:pathLst>
          </a:custGeom>
          <a:blipFill>
            <a:blip r:embed="rId4"/>
            <a:stretch>
              <a:fillRect l="0" t="-3768" r="0" b="-3768"/>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6F3"/>
        </a:solidFill>
      </p:bgPr>
    </p:bg>
    <p:spTree>
      <p:nvGrpSpPr>
        <p:cNvPr id="1" name=""/>
        <p:cNvGrpSpPr/>
        <p:nvPr/>
      </p:nvGrpSpPr>
      <p:grpSpPr>
        <a:xfrm>
          <a:off x="0" y="0"/>
          <a:ext cx="0" cy="0"/>
          <a:chOff x="0" y="0"/>
          <a:chExt cx="0" cy="0"/>
        </a:xfrm>
      </p:grpSpPr>
      <p:grpSp>
        <p:nvGrpSpPr>
          <p:cNvPr name="Group 2" id="2"/>
          <p:cNvGrpSpPr/>
          <p:nvPr/>
        </p:nvGrpSpPr>
        <p:grpSpPr>
          <a:xfrm rot="0">
            <a:off x="5995658" y="3819245"/>
            <a:ext cx="556274" cy="556274"/>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4" id="4"/>
          <p:cNvGrpSpPr/>
          <p:nvPr/>
        </p:nvGrpSpPr>
        <p:grpSpPr>
          <a:xfrm rot="0">
            <a:off x="5995658" y="4741450"/>
            <a:ext cx="556274" cy="55627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6" id="6"/>
          <p:cNvGrpSpPr/>
          <p:nvPr/>
        </p:nvGrpSpPr>
        <p:grpSpPr>
          <a:xfrm rot="0">
            <a:off x="5995658" y="6585861"/>
            <a:ext cx="556274" cy="55627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8" id="8"/>
          <p:cNvGrpSpPr/>
          <p:nvPr/>
        </p:nvGrpSpPr>
        <p:grpSpPr>
          <a:xfrm rot="0">
            <a:off x="5995658" y="5663656"/>
            <a:ext cx="556274" cy="55627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0" id="10"/>
          <p:cNvGrpSpPr/>
          <p:nvPr/>
        </p:nvGrpSpPr>
        <p:grpSpPr>
          <a:xfrm rot="0">
            <a:off x="5995658" y="7508067"/>
            <a:ext cx="556274" cy="55627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Freeform 12" id="12"/>
          <p:cNvSpPr/>
          <p:nvPr/>
        </p:nvSpPr>
        <p:spPr>
          <a:xfrm flipH="false" flipV="false" rot="0">
            <a:off x="14127816" y="-17418"/>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015843" y="3657939"/>
            <a:ext cx="5276500" cy="689818"/>
          </a:xfrm>
          <a:prstGeom prst="rect">
            <a:avLst/>
          </a:prstGeom>
        </p:spPr>
        <p:txBody>
          <a:bodyPr anchor="t" rtlCol="false" tIns="0" lIns="0" bIns="0" rIns="0">
            <a:spAutoFit/>
          </a:bodyPr>
          <a:lstStyle/>
          <a:p>
            <a:pPr algn="l">
              <a:lnSpc>
                <a:spcPts val="6052"/>
              </a:lnSpc>
            </a:pPr>
            <a:r>
              <a:rPr lang="en-US" sz="3026">
                <a:solidFill>
                  <a:srgbClr val="000000"/>
                </a:solidFill>
                <a:latin typeface="Clear Sans Thin"/>
              </a:rPr>
              <a:t>Curva de aprendizagem </a:t>
            </a:r>
          </a:p>
        </p:txBody>
      </p:sp>
      <p:sp>
        <p:nvSpPr>
          <p:cNvPr name="TextBox 14" id="14"/>
          <p:cNvSpPr txBox="true"/>
          <p:nvPr/>
        </p:nvSpPr>
        <p:spPr>
          <a:xfrm rot="0">
            <a:off x="6077365" y="3815227"/>
            <a:ext cx="392859" cy="478584"/>
          </a:xfrm>
          <a:prstGeom prst="rect">
            <a:avLst/>
          </a:prstGeom>
        </p:spPr>
        <p:txBody>
          <a:bodyPr anchor="t" rtlCol="false" tIns="0" lIns="0" bIns="0" rIns="0">
            <a:spAutoFit/>
          </a:bodyPr>
          <a:lstStyle/>
          <a:p>
            <a:pPr algn="ctr">
              <a:lnSpc>
                <a:spcPts val="4072"/>
              </a:lnSpc>
            </a:pPr>
            <a:r>
              <a:rPr lang="en-US" sz="2594">
                <a:solidFill>
                  <a:srgbClr val="FBF6F3"/>
                </a:solidFill>
                <a:latin typeface="Clear Sans Light"/>
              </a:rPr>
              <a:t>1</a:t>
            </a:r>
          </a:p>
        </p:txBody>
      </p:sp>
      <p:sp>
        <p:nvSpPr>
          <p:cNvPr name="TextBox 15" id="15"/>
          <p:cNvSpPr txBox="true"/>
          <p:nvPr/>
        </p:nvSpPr>
        <p:spPr>
          <a:xfrm rot="0">
            <a:off x="7015843" y="4581750"/>
            <a:ext cx="5276500"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Gerenciamento de tempo</a:t>
            </a:r>
          </a:p>
        </p:txBody>
      </p:sp>
      <p:sp>
        <p:nvSpPr>
          <p:cNvPr name="TextBox 16" id="16"/>
          <p:cNvSpPr txBox="true"/>
          <p:nvPr/>
        </p:nvSpPr>
        <p:spPr>
          <a:xfrm rot="0">
            <a:off x="6077365" y="4737433"/>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2</a:t>
            </a:r>
          </a:p>
        </p:txBody>
      </p:sp>
      <p:sp>
        <p:nvSpPr>
          <p:cNvPr name="TextBox 17" id="17"/>
          <p:cNvSpPr txBox="true"/>
          <p:nvPr/>
        </p:nvSpPr>
        <p:spPr>
          <a:xfrm rot="0">
            <a:off x="7015843" y="6429372"/>
            <a:ext cx="5276500"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Comunicação</a:t>
            </a:r>
          </a:p>
        </p:txBody>
      </p:sp>
      <p:sp>
        <p:nvSpPr>
          <p:cNvPr name="TextBox 18" id="18"/>
          <p:cNvSpPr txBox="true"/>
          <p:nvPr/>
        </p:nvSpPr>
        <p:spPr>
          <a:xfrm rot="0">
            <a:off x="6077365" y="6581844"/>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4</a:t>
            </a:r>
          </a:p>
        </p:txBody>
      </p:sp>
      <p:sp>
        <p:nvSpPr>
          <p:cNvPr name="TextBox 19" id="19"/>
          <p:cNvSpPr txBox="true"/>
          <p:nvPr/>
        </p:nvSpPr>
        <p:spPr>
          <a:xfrm rot="0">
            <a:off x="7015843" y="5505561"/>
            <a:ext cx="5276500"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Responsabilidade </a:t>
            </a:r>
          </a:p>
        </p:txBody>
      </p:sp>
      <p:sp>
        <p:nvSpPr>
          <p:cNvPr name="TextBox 20" id="20"/>
          <p:cNvSpPr txBox="true"/>
          <p:nvPr/>
        </p:nvSpPr>
        <p:spPr>
          <a:xfrm rot="0">
            <a:off x="6077365" y="5659638"/>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3</a:t>
            </a:r>
          </a:p>
        </p:txBody>
      </p:sp>
      <p:sp>
        <p:nvSpPr>
          <p:cNvPr name="TextBox 21" id="21"/>
          <p:cNvSpPr txBox="true"/>
          <p:nvPr/>
        </p:nvSpPr>
        <p:spPr>
          <a:xfrm rot="0">
            <a:off x="7015843" y="7353182"/>
            <a:ext cx="5276500" cy="689818"/>
          </a:xfrm>
          <a:prstGeom prst="rect">
            <a:avLst/>
          </a:prstGeom>
        </p:spPr>
        <p:txBody>
          <a:bodyPr anchor="t" rtlCol="false" tIns="0" lIns="0" bIns="0" rIns="0">
            <a:spAutoFit/>
          </a:bodyPr>
          <a:lstStyle/>
          <a:p>
            <a:pPr algn="l" marL="0" indent="0" lvl="1">
              <a:lnSpc>
                <a:spcPts val="6052"/>
              </a:lnSpc>
              <a:spcBef>
                <a:spcPct val="0"/>
              </a:spcBef>
            </a:pPr>
            <a:r>
              <a:rPr lang="en-US" sz="3026">
                <a:solidFill>
                  <a:srgbClr val="000000"/>
                </a:solidFill>
                <a:latin typeface="Clear Sans Thin"/>
              </a:rPr>
              <a:t>Falta de orientação</a:t>
            </a:r>
          </a:p>
        </p:txBody>
      </p:sp>
      <p:sp>
        <p:nvSpPr>
          <p:cNvPr name="TextBox 22" id="22"/>
          <p:cNvSpPr txBox="true"/>
          <p:nvPr/>
        </p:nvSpPr>
        <p:spPr>
          <a:xfrm rot="0">
            <a:off x="6077365" y="7504049"/>
            <a:ext cx="392859" cy="478584"/>
          </a:xfrm>
          <a:prstGeom prst="rect">
            <a:avLst/>
          </a:prstGeom>
        </p:spPr>
        <p:txBody>
          <a:bodyPr anchor="t" rtlCol="false" tIns="0" lIns="0" bIns="0" rIns="0">
            <a:spAutoFit/>
          </a:bodyPr>
          <a:lstStyle/>
          <a:p>
            <a:pPr algn="ctr" marL="0" indent="0" lvl="1">
              <a:lnSpc>
                <a:spcPts val="4072"/>
              </a:lnSpc>
              <a:spcBef>
                <a:spcPct val="0"/>
              </a:spcBef>
            </a:pPr>
            <a:r>
              <a:rPr lang="en-US" sz="2594" u="none">
                <a:solidFill>
                  <a:srgbClr val="FBF6F3"/>
                </a:solidFill>
                <a:latin typeface="Clear Sans Light"/>
              </a:rPr>
              <a:t>5</a:t>
            </a:r>
          </a:p>
        </p:txBody>
      </p:sp>
      <p:sp>
        <p:nvSpPr>
          <p:cNvPr name="TextBox 23" id="23"/>
          <p:cNvSpPr txBox="true"/>
          <p:nvPr/>
        </p:nvSpPr>
        <p:spPr>
          <a:xfrm rot="0">
            <a:off x="4424018" y="357862"/>
            <a:ext cx="8603356" cy="3354714"/>
          </a:xfrm>
          <a:prstGeom prst="rect">
            <a:avLst/>
          </a:prstGeom>
        </p:spPr>
        <p:txBody>
          <a:bodyPr anchor="t" rtlCol="false" tIns="0" lIns="0" bIns="0" rIns="0">
            <a:spAutoFit/>
          </a:bodyPr>
          <a:lstStyle/>
          <a:p>
            <a:pPr algn="ctr" marL="0" indent="0" lvl="0">
              <a:lnSpc>
                <a:spcPts val="8780"/>
              </a:lnSpc>
              <a:spcBef>
                <a:spcPct val="0"/>
              </a:spcBef>
            </a:pPr>
            <a:r>
              <a:rPr lang="en-US" sz="7316" spc="424">
                <a:solidFill>
                  <a:srgbClr val="000000"/>
                </a:solidFill>
                <a:latin typeface="Anonymous Pro Bold"/>
              </a:rPr>
              <a:t>DIFICULDADES NO DESENVOLVIMENTO:</a:t>
            </a:r>
          </a:p>
        </p:txBody>
      </p:sp>
      <p:sp>
        <p:nvSpPr>
          <p:cNvPr name="Freeform 24" id="24"/>
          <p:cNvSpPr/>
          <p:nvPr/>
        </p:nvSpPr>
        <p:spPr>
          <a:xfrm flipH="true" flipV="true" rot="0">
            <a:off x="0" y="6138222"/>
            <a:ext cx="4160184" cy="4114800"/>
          </a:xfrm>
          <a:custGeom>
            <a:avLst/>
            <a:gdLst/>
            <a:ahLst/>
            <a:cxnLst/>
            <a:rect r="r" b="b" t="t" l="l"/>
            <a:pathLst>
              <a:path h="4114800" w="4160184">
                <a:moveTo>
                  <a:pt x="4160184" y="4114800"/>
                </a:moveTo>
                <a:lnTo>
                  <a:pt x="0" y="4114800"/>
                </a:lnTo>
                <a:lnTo>
                  <a:pt x="0" y="0"/>
                </a:lnTo>
                <a:lnTo>
                  <a:pt x="4160184" y="0"/>
                </a:lnTo>
                <a:lnTo>
                  <a:pt x="4160184"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DAFri4t2Nk4</dc:identifier>
  <dcterms:modified xsi:type="dcterms:W3CDTF">2011-08-01T06:04:30Z</dcterms:modified>
  <cp:revision>1</cp:revision>
  <dc:title>Projeto de Sistemas - Demo 1</dc:title>
</cp:coreProperties>
</file>